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1" r:id="rId4"/>
    <p:sldId id="274" r:id="rId5"/>
    <p:sldId id="273" r:id="rId6"/>
    <p:sldId id="279" r:id="rId7"/>
    <p:sldId id="278" r:id="rId8"/>
    <p:sldId id="277" r:id="rId9"/>
    <p:sldId id="276" r:id="rId10"/>
    <p:sldId id="275" r:id="rId11"/>
    <p:sldId id="281" r:id="rId12"/>
    <p:sldId id="280" r:id="rId13"/>
    <p:sldId id="272" r:id="rId14"/>
    <p:sldId id="257" r:id="rId15"/>
    <p:sldId id="25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9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4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7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6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3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93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7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0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3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D1C91-99C5-4B50-8371-200435177C0F}" type="datetimeFigureOut">
              <a:rPr lang="en-US" smtClean="0"/>
              <a:t>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6143B-2376-496E-921F-A2C00B7E2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suniversity.github.io/ece387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suniversity.github.io/ece387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X0KagJ1du8" TargetMode="External"/><Relationship Id="rId2" Type="http://schemas.openxmlformats.org/officeDocument/2006/relationships/hyperlink" Target="https://www.youtube.com/watch?v=diaZFIUBMB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meo.com/19467667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ECE387: INTRODUCTION TO ROBOTIC SYSTEMS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838200" y="5410200"/>
            <a:ext cx="7848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Class webpage: </a:t>
            </a:r>
            <a:r>
              <a:rPr lang="en-US" sz="2400" dirty="0">
                <a:hlinkClick r:id="rId2"/>
              </a:rPr>
              <a:t>https://marsuniversity.github.io/ece387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Book mark it NOW!!!!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91279"/>
            <a:ext cx="8001000" cy="566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152400" y="1191279"/>
            <a:ext cx="2286000" cy="1143000"/>
          </a:xfrm>
          <a:prstGeom prst="wedgeRectCallout">
            <a:avLst>
              <a:gd name="adj1" fmla="val 125306"/>
              <a:gd name="adj2" fmla="val 44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Markdown syntax to write and </a:t>
            </a:r>
            <a:r>
              <a:rPr lang="en-US" dirty="0" err="1" smtClean="0"/>
              <a:t>LaTeX</a:t>
            </a:r>
            <a:r>
              <a:rPr lang="en-US" dirty="0" smtClean="0"/>
              <a:t> for equations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381000" y="3453139"/>
            <a:ext cx="2286000" cy="1143000"/>
          </a:xfrm>
          <a:prstGeom prst="wedgeRectCallout">
            <a:avLst>
              <a:gd name="adj1" fmla="val 116989"/>
              <a:gd name="adj2" fmla="val -16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Executable python code which runs in real time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5562600"/>
            <a:ext cx="7772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Almost the entire course is written in a </a:t>
            </a:r>
            <a:r>
              <a:rPr lang="en-US" dirty="0" err="1" smtClean="0"/>
              <a:t>Juptyer</a:t>
            </a:r>
            <a:r>
              <a:rPr lang="en-US" dirty="0" smtClean="0"/>
              <a:t> notebook, so you can edit and play with code! You will use the notebooks to submit some homework and labs.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8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078162"/>
          </a:xfrm>
        </p:spPr>
        <p:txBody>
          <a:bodyPr>
            <a:normAutofit/>
          </a:bodyPr>
          <a:lstStyle/>
          <a:p>
            <a:r>
              <a:rPr lang="en-US" dirty="0" smtClean="0"/>
              <a:t>Let’s look through the website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https://marsuniversity.github.io/ece387</a:t>
            </a:r>
            <a:r>
              <a:rPr lang="en-US" sz="3200" dirty="0" smtClean="0">
                <a:hlinkClick r:id="rId2"/>
              </a:rPr>
              <a:t>/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1295400" y="4191000"/>
            <a:ext cx="6553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you guess the TV show my </a:t>
            </a:r>
            <a:r>
              <a:rPr lang="en-US" dirty="0" err="1" smtClean="0"/>
              <a:t>github</a:t>
            </a:r>
            <a:r>
              <a:rPr lang="en-US" dirty="0" smtClean="0"/>
              <a:t> repos are based off of?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1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9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Robot</a:t>
            </a:r>
            <a:r>
              <a:rPr lang="en-US" dirty="0" smtClean="0"/>
              <a:t>: a </a:t>
            </a:r>
            <a:r>
              <a:rPr lang="en-US" dirty="0"/>
              <a:t>device that automatically performs complicated often repetitive </a:t>
            </a:r>
            <a:r>
              <a:rPr lang="en-US" dirty="0" smtClean="0"/>
              <a:t>tasks</a:t>
            </a:r>
          </a:p>
          <a:p>
            <a:r>
              <a:rPr lang="en-US" b="1" dirty="0" smtClean="0"/>
              <a:t>Cyborg</a:t>
            </a:r>
            <a:r>
              <a:rPr lang="en-US" dirty="0" smtClean="0"/>
              <a:t>: </a:t>
            </a:r>
            <a:r>
              <a:rPr lang="en-US" dirty="0"/>
              <a:t>a person whose body contains mechanical or electrical devices and whose abilities are greater than the abilities of normal </a:t>
            </a:r>
            <a:r>
              <a:rPr lang="en-US" dirty="0" smtClean="0"/>
              <a:t>humans (bionic human)</a:t>
            </a:r>
          </a:p>
          <a:p>
            <a:r>
              <a:rPr lang="en-US" b="1" dirty="0" smtClean="0"/>
              <a:t>Android</a:t>
            </a:r>
            <a:r>
              <a:rPr lang="en-US" dirty="0" smtClean="0"/>
              <a:t>: </a:t>
            </a:r>
            <a:r>
              <a:rPr lang="en-US" dirty="0"/>
              <a:t>a mobile robot usually with a human form</a:t>
            </a:r>
          </a:p>
        </p:txBody>
      </p:sp>
    </p:spTree>
    <p:extLst>
      <p:ext uri="{BB962C8B-B14F-4D97-AF65-F5344CB8AC3E}">
        <p14:creationId xmlns:p14="http://schemas.microsoft.com/office/powerpoint/2010/main" val="235201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Hollywood’s View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01" y="533400"/>
            <a:ext cx="2202180" cy="2923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00" y="1447800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0" y="3392175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40600"/>
            <a:ext cx="2064340" cy="2524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65" y="3276600"/>
            <a:ext cx="246697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40" y="5181600"/>
            <a:ext cx="28575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4"/>
          <a:stretch/>
        </p:blipFill>
        <p:spPr>
          <a:xfrm>
            <a:off x="3427080" y="3886200"/>
            <a:ext cx="2256240" cy="259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6" y="5209350"/>
            <a:ext cx="2161782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-9185"/>
            <a:ext cx="3156498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82537"/>
            <a:ext cx="9144001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?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413" y="-5862"/>
            <a:ext cx="2371725" cy="237172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0811"/>
            <a:ext cx="332041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5" r="26509"/>
          <a:stretch/>
        </p:blipFill>
        <p:spPr>
          <a:xfrm>
            <a:off x="7696200" y="10812"/>
            <a:ext cx="1427285" cy="23720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2" y="-9185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 ONR: swarm boats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90800" y="6629400"/>
            <a:ext cx="169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JPL: Mars rovers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99390" y="1996531"/>
            <a:ext cx="23968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Boston Dynamics: Mule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22836" y="60960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Curiosity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5172" y="62835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Sojourner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39170" y="2895600"/>
            <a:ext cx="133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Spirit</a:t>
            </a:r>
          </a:p>
          <a:p>
            <a:r>
              <a:rPr lang="en-US" dirty="0" smtClean="0"/>
              <a:t>Opportunity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Course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198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b="1" u="sng" dirty="0" smtClean="0"/>
              <a:t>Basics:</a:t>
            </a:r>
          </a:p>
          <a:p>
            <a:pPr lvl="1"/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Python</a:t>
            </a:r>
          </a:p>
          <a:p>
            <a:r>
              <a:rPr lang="en-US" b="1" u="sng" dirty="0" smtClean="0"/>
              <a:t>Robot Arms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Forward/inverse kinematics</a:t>
            </a:r>
          </a:p>
          <a:p>
            <a:r>
              <a:rPr lang="en-US" b="1" u="sng" dirty="0"/>
              <a:t>Vision Systems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Camera systems</a:t>
            </a:r>
          </a:p>
          <a:p>
            <a:pPr lvl="1"/>
            <a:r>
              <a:rPr lang="en-US" dirty="0" smtClean="0"/>
              <a:t>Image processing</a:t>
            </a:r>
          </a:p>
          <a:p>
            <a:pPr lvl="1"/>
            <a:r>
              <a:rPr lang="en-US" dirty="0" smtClean="0"/>
              <a:t>Computer vision</a:t>
            </a:r>
          </a:p>
          <a:p>
            <a:r>
              <a:rPr lang="en-US" b="1" u="sng" dirty="0" smtClean="0"/>
              <a:t>Mobile Robots</a:t>
            </a:r>
            <a:r>
              <a:rPr lang="en-US" dirty="0" smtClean="0"/>
              <a:t>: </a:t>
            </a:r>
            <a:endParaRPr lang="en-US" dirty="0"/>
          </a:p>
          <a:p>
            <a:pPr lvl="1"/>
            <a:r>
              <a:rPr lang="en-US" dirty="0" smtClean="0"/>
              <a:t>Mobile robot systems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Control and planning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85" y="1066800"/>
            <a:ext cx="2057400" cy="20574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45" y="2501412"/>
            <a:ext cx="294523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21" y="3415155"/>
            <a:ext cx="22669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19200" y="5867400"/>
            <a:ext cx="6858000" cy="794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</a:t>
            </a:r>
            <a:r>
              <a:rPr lang="en-US" u="sng" dirty="0" smtClean="0"/>
              <a:t>NOT</a:t>
            </a:r>
            <a:r>
              <a:rPr lang="en-US" dirty="0" smtClean="0"/>
              <a:t> cover all of the material, you need to read the lessons and make sure you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are you going to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2 GR’s and 5 </a:t>
            </a:r>
            <a:r>
              <a:rPr lang="en-US" dirty="0" smtClean="0"/>
              <a:t>Quizzes</a:t>
            </a:r>
          </a:p>
          <a:p>
            <a:pPr lvl="1"/>
            <a:r>
              <a:rPr lang="en-US" dirty="0" smtClean="0"/>
              <a:t>Lesson 5 quiz</a:t>
            </a:r>
            <a:endParaRPr lang="en-US" dirty="0" smtClean="0"/>
          </a:p>
          <a:p>
            <a:r>
              <a:rPr lang="en-US" dirty="0"/>
              <a:t>5</a:t>
            </a:r>
            <a:r>
              <a:rPr lang="en-US" dirty="0" smtClean="0"/>
              <a:t> Labs (Arm, Vision, and Roomba)</a:t>
            </a:r>
          </a:p>
          <a:p>
            <a:r>
              <a:rPr lang="en-US" dirty="0" smtClean="0"/>
              <a:t>1 Final Project</a:t>
            </a:r>
          </a:p>
          <a:p>
            <a:endParaRPr lang="en-US" dirty="0" smtClean="0"/>
          </a:p>
          <a:p>
            <a:r>
              <a:rPr lang="en-US" dirty="0" smtClean="0"/>
              <a:t>Every lesson has Exercises and Questions</a:t>
            </a:r>
          </a:p>
          <a:p>
            <a:pPr lvl="1"/>
            <a:r>
              <a:rPr lang="en-US" dirty="0" smtClean="0"/>
              <a:t>Quizzes will come from these!</a:t>
            </a:r>
          </a:p>
          <a:p>
            <a:pPr lvl="1"/>
            <a:r>
              <a:rPr lang="en-US" dirty="0" smtClean="0"/>
              <a:t>GR questions will come from: homework, quizzes, and labs</a:t>
            </a:r>
          </a:p>
          <a:p>
            <a:r>
              <a:rPr lang="en-US" dirty="0" smtClean="0"/>
              <a:t>Homework (HW) supports labs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Group work: labs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You need to be here for labs (at least one day), no make-ups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Individual work: HW and GRs/Quizzes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You can only get an instructor’s help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git</a:t>
            </a:r>
            <a:r>
              <a:rPr lang="en-US" dirty="0" smtClean="0"/>
              <a:t>, everything will be printed out and handed in either at the start or end of class</a:t>
            </a:r>
          </a:p>
          <a:p>
            <a:pPr lvl="1"/>
            <a:r>
              <a:rPr lang="en-US" dirty="0" smtClean="0"/>
              <a:t>Find a local printer you can print to, follow the instructions on the printer to add it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5715000"/>
            <a:ext cx="7162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sure you understand the labs … don’t let your group do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69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We will cover a lot of material and move fast</a:t>
            </a:r>
          </a:p>
          <a:p>
            <a:pPr lvl="1"/>
            <a:r>
              <a:rPr lang="en-US" dirty="0" smtClean="0"/>
              <a:t>Keep up!</a:t>
            </a:r>
          </a:p>
          <a:p>
            <a:r>
              <a:rPr lang="en-US" dirty="0" smtClean="0"/>
              <a:t>Since this is an undergrad class and an introduction class, we will not learn a lot of the details behind things.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Legos</a:t>
            </a:r>
            <a:r>
              <a:rPr lang="en-US" dirty="0" smtClean="0"/>
              <a:t>: I expect you to know how things go together and how to use the tools</a:t>
            </a:r>
          </a:p>
          <a:p>
            <a:pPr lvl="1"/>
            <a:r>
              <a:rPr lang="en-US" dirty="0" smtClean="0"/>
              <a:t>I do not expect you to be able to derive algorithms from first principles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Kinematics will be the only place where you need to understand the lower level math to move the robot arm</a:t>
            </a:r>
          </a:p>
          <a:p>
            <a:pPr lvl="1"/>
            <a:r>
              <a:rPr lang="en-US" dirty="0" smtClean="0"/>
              <a:t>Wait until grad school to learn how to derive these yourself</a:t>
            </a:r>
          </a:p>
          <a:p>
            <a:r>
              <a:rPr lang="en-US" dirty="0" smtClean="0"/>
              <a:t>Lots of programming!!!</a:t>
            </a:r>
          </a:p>
          <a:p>
            <a:r>
              <a:rPr lang="en-US" dirty="0" smtClean="0"/>
              <a:t>Every quiz/GR will have python/</a:t>
            </a:r>
            <a:r>
              <a:rPr lang="en-US" dirty="0" err="1" smtClean="0"/>
              <a:t>linux</a:t>
            </a:r>
            <a:r>
              <a:rPr lang="en-US" dirty="0" smtClean="0"/>
              <a:t> material on it</a:t>
            </a:r>
          </a:p>
          <a:p>
            <a:r>
              <a:rPr lang="en-US" dirty="0" smtClean="0"/>
              <a:t>For every reading, answer the questions and do the exercises … those are good examples of quiz/test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Darpa</a:t>
            </a:r>
            <a:r>
              <a:rPr lang="en-US" dirty="0" smtClean="0">
                <a:hlinkClick r:id="rId2"/>
              </a:rPr>
              <a:t> Robot Challenge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Darpa</a:t>
            </a:r>
            <a:r>
              <a:rPr lang="en-US" dirty="0" smtClean="0">
                <a:hlinkClick r:id="rId3"/>
              </a:rPr>
              <a:t> Robot Fails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Walking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lready installed on robots, custom version of </a:t>
            </a:r>
            <a:r>
              <a:rPr lang="en-US" dirty="0" err="1" smtClean="0"/>
              <a:t>Raspbian</a:t>
            </a:r>
            <a:r>
              <a:rPr lang="en-US" dirty="0" smtClean="0"/>
              <a:t> for this class</a:t>
            </a:r>
          </a:p>
          <a:p>
            <a:pPr lvl="1"/>
            <a:r>
              <a:rPr lang="en-US" dirty="0" smtClean="0"/>
              <a:t>We will use </a:t>
            </a:r>
            <a:r>
              <a:rPr lang="en-US" dirty="0" err="1" smtClean="0"/>
              <a:t>git</a:t>
            </a:r>
            <a:r>
              <a:rPr lang="en-US" dirty="0" smtClean="0"/>
              <a:t>-bash to emulate on </a:t>
            </a:r>
            <a:r>
              <a:rPr lang="en-US" dirty="0" err="1" smtClean="0"/>
              <a:t>Windoze</a:t>
            </a:r>
            <a:endParaRPr lang="en-US" dirty="0" smtClean="0"/>
          </a:p>
          <a:p>
            <a:r>
              <a:rPr lang="en-US" dirty="0" smtClean="0"/>
              <a:t>Python 2.7.x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</a:t>
            </a:r>
            <a:r>
              <a:rPr lang="en-US" dirty="0" smtClean="0"/>
              <a:t>3.4.x</a:t>
            </a:r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5486400"/>
            <a:ext cx="7620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Please make sure you install the required tools ASAP so we can handle any install issues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5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and the Command Line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4845"/>
            <a:ext cx="74676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00391" y="2114385"/>
            <a:ext cx="5593153" cy="389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8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65237"/>
            <a:ext cx="7010400" cy="5402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6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411" y="0"/>
            <a:ext cx="9205437" cy="68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5257800" y="381000"/>
            <a:ext cx="2438400" cy="533400"/>
          </a:xfrm>
          <a:prstGeom prst="ellipse">
            <a:avLst/>
          </a:prstGeom>
          <a:noFill/>
          <a:ln w="825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536</Words>
  <Application>Microsoft Office PowerPoint</Application>
  <PresentationFormat>On-screen Show (4:3)</PresentationFormat>
  <Paragraphs>80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ECE387: INTRODUCTION TO ROBOTIC SYSTEMS</vt:lpstr>
      <vt:lpstr>Course Content</vt:lpstr>
      <vt:lpstr>What are you going to do?</vt:lpstr>
      <vt:lpstr>Expectations</vt:lpstr>
      <vt:lpstr>Movies</vt:lpstr>
      <vt:lpstr>Tools</vt:lpstr>
      <vt:lpstr>Linux and the Command Line</vt:lpstr>
      <vt:lpstr>Python</vt:lpstr>
      <vt:lpstr>PowerPoint Presentation</vt:lpstr>
      <vt:lpstr>Jupyter Notebook</vt:lpstr>
      <vt:lpstr>Let’s look through the website  https://marsuniversity.github.io/ece387/</vt:lpstr>
      <vt:lpstr>Backups</vt:lpstr>
      <vt:lpstr>Definitions</vt:lpstr>
      <vt:lpstr>Hollywood’s View</vt:lpstr>
      <vt:lpstr>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ECE387: INTRODUCTION TO ROBOTIC SYSTEMS</dc:title>
  <dc:creator>Test</dc:creator>
  <cp:lastModifiedBy>Test!!</cp:lastModifiedBy>
  <cp:revision>40</cp:revision>
  <dcterms:created xsi:type="dcterms:W3CDTF">2016-01-05T21:26:19Z</dcterms:created>
  <dcterms:modified xsi:type="dcterms:W3CDTF">2018-01-05T18:14:07Z</dcterms:modified>
</cp:coreProperties>
</file>